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Lobster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Lobster-regular.fntdata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864b62fc4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864b62fc4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64b62fc4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64b62fc4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626bdd9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8626bdd9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864b62fc42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864b62fc42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626bdd9c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8626bdd9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64b62fc42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864b62fc42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626bdd9c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8626bdd9c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626bdd9c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8626bdd9c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64b62fc42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864b62fc42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730d9642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730d9642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8626bdd9c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8626bdd9c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730d96422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9730d96422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730d96422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9730d96422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9734bfd65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9734bfd65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9730d96422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9730d96422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9730d96422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9730d96422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734bfd6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9734bfd6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734bfd65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9734bfd65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9734bfd65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9734bfd65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9730d9642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9730d9642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9730d96422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9730d96422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8626bdd9c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8626bdd9c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9730d96422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9730d96422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9730d96422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9730d96422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9730d96422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9730d96422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730d96422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9730d96422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9730d96422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9730d96422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9730d96422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9730d96422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9730d96422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9730d96422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734bfd65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9734bfd65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9734bfd65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9734bfd65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8626bdd9c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8626bdd9c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8602e821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8602e821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730d96422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9730d96422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8626bdd9c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8626bdd9c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8602e821c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8602e821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64b62fc4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864b62fc4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730d96422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9730d96422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602e821c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8602e821c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513650" y="130175"/>
            <a:ext cx="58047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           </a:t>
            </a:r>
            <a:r>
              <a:rPr lang="en" sz="3800">
                <a:latin typeface="Lobster"/>
                <a:ea typeface="Lobster"/>
                <a:cs typeface="Lobster"/>
                <a:sym typeface="Lobster"/>
              </a:rPr>
              <a:t>Book Barter</a:t>
            </a:r>
            <a:endParaRPr sz="38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69500" y="1284825"/>
            <a:ext cx="3652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Name: The Fivers | Team Number: 12 11/06/23</a:t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6258275" y="1043400"/>
            <a:ext cx="27816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Niharika Dandu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Varad Nair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Srujan Chinta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Kushwanth Sai Bollepalli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Sreelakshmi Mopuri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1900100" y="843950"/>
            <a:ext cx="47655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CSE-5324-002-SFWR ENG I ANLY, DSGN, TESTING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ctrTitle"/>
          </p:nvPr>
        </p:nvSpPr>
        <p:spPr>
          <a:xfrm>
            <a:off x="1226100" y="0"/>
            <a:ext cx="66591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/>
              <a:t>High level Use Cases&lt;&lt;Continued&gt;&gt;</a:t>
            </a:r>
            <a:endParaRPr sz="3200" u="sng"/>
          </a:p>
        </p:txBody>
      </p:sp>
      <p:sp>
        <p:nvSpPr>
          <p:cNvPr id="115" name="Google Shape;115;p22"/>
          <p:cNvSpPr txBox="1"/>
          <p:nvPr/>
        </p:nvSpPr>
        <p:spPr>
          <a:xfrm>
            <a:off x="0" y="356900"/>
            <a:ext cx="9092400" cy="47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UC 6: Initiate Book Exchange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TUCBW users express their interest in exchanging/receiving a book with another user by scrolling through their feed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TUCEW users decide according to their interest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UC7: Send Message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TUCBW communication between users to discuss book conditions, barter terms, or arrange meetup/pickup details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TUCEW confirmation/denial of book exchange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UC8: Barter Confirmation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TUCBW users confirm the exchange/donation of books and update the status of the book (available or not), ensuring transparency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TUCEW barter confirmation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UC9: Utilize Location Services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TUCBW  users can find potential barter nearby, reducing the need for long-distance exchanges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TUCEW finding book barter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UC 10: User Rating 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TUCBW users rate other genuine users with feedback after the book is delivered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TUCEW rating the users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1226100" y="0"/>
            <a:ext cx="66591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/>
              <a:t>High level Use Cases&lt;&lt;Continued&gt;&gt;</a:t>
            </a:r>
            <a:endParaRPr sz="3200" u="sng"/>
          </a:p>
        </p:txBody>
      </p:sp>
      <p:sp>
        <p:nvSpPr>
          <p:cNvPr id="121" name="Google Shape;121;p23"/>
          <p:cNvSpPr txBox="1"/>
          <p:nvPr/>
        </p:nvSpPr>
        <p:spPr>
          <a:xfrm>
            <a:off x="0" y="356900"/>
            <a:ext cx="9092400" cy="4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UC11: Manage Notifications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TUCBW users customize or control their notifications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TUCEW notifications being customized or turned on/off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UC12: Manage Barter History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TUCBW users keep track of past barters and view their history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TUCEW maintaining barter history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UC13: Request Book via Postal Service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TUCBW users requesting a book using postal services like FedEx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TUCEW book is being delivered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UC14: Reset  Password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TUCBW users can enter email for password reset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TUCEW password being updated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sp>
        <p:nvSpPr>
          <p:cNvPr id="127" name="Google Shape;127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775" y="152400"/>
            <a:ext cx="607650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RUCTM</a:t>
            </a:r>
            <a:endParaRPr/>
          </a:p>
        </p:txBody>
      </p:sp>
      <p:sp>
        <p:nvSpPr>
          <p:cNvPr id="138" name="Google Shape;138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475" y="88575"/>
            <a:ext cx="524635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ctrTitle"/>
          </p:nvPr>
        </p:nvSpPr>
        <p:spPr>
          <a:xfrm>
            <a:off x="2746675" y="0"/>
            <a:ext cx="3109200" cy="6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22">
                <a:solidFill>
                  <a:srgbClr val="34354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Increment Matrix</a:t>
            </a:r>
            <a:endParaRPr sz="6422"/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50" y="668125"/>
            <a:ext cx="5736299" cy="433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8"/>
          <p:cNvSpPr txBox="1"/>
          <p:nvPr/>
        </p:nvSpPr>
        <p:spPr>
          <a:xfrm>
            <a:off x="6563550" y="872850"/>
            <a:ext cx="23202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343541"/>
                </a:solidFill>
                <a:highlight>
                  <a:srgbClr val="FFFFFF"/>
                </a:highlight>
              </a:rPr>
              <a:t>Team Members:</a:t>
            </a:r>
            <a:r>
              <a:rPr lang="en" sz="1150">
                <a:solidFill>
                  <a:srgbClr val="343541"/>
                </a:solidFill>
                <a:highlight>
                  <a:srgbClr val="FFFFFF"/>
                </a:highlight>
              </a:rPr>
              <a:t> </a:t>
            </a:r>
            <a:endParaRPr sz="1150">
              <a:solidFill>
                <a:srgbClr val="34354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54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VN- </a:t>
            </a:r>
            <a:r>
              <a:rPr b="1"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arad </a:t>
            </a:r>
            <a:r>
              <a:rPr b="1"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				</a:t>
            </a:r>
            <a:endParaRPr sz="1200">
              <a:solidFill>
                <a:srgbClr val="34354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54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KB- </a:t>
            </a:r>
            <a:r>
              <a:rPr b="1"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ushwanth Sai </a:t>
            </a:r>
            <a:r>
              <a:rPr b="1"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ollepalli</a:t>
            </a:r>
            <a:endParaRPr sz="1200">
              <a:solidFill>
                <a:srgbClr val="34354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54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SC- </a:t>
            </a:r>
            <a:r>
              <a:rPr b="1"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rujan </a:t>
            </a:r>
            <a:r>
              <a:rPr b="1"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hinta</a:t>
            </a:r>
            <a:endParaRPr sz="1200">
              <a:solidFill>
                <a:srgbClr val="34354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54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ND- </a:t>
            </a:r>
            <a:r>
              <a:rPr b="1"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iharika</a:t>
            </a:r>
            <a:r>
              <a:rPr b="1"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</a:t>
            </a:r>
            <a:r>
              <a:rPr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andu</a:t>
            </a:r>
            <a:endParaRPr sz="1200">
              <a:solidFill>
                <a:srgbClr val="34354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54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SM- </a:t>
            </a:r>
            <a:r>
              <a:rPr b="1"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reelakshmi </a:t>
            </a:r>
            <a:r>
              <a:rPr b="1"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opuri</a:t>
            </a:r>
            <a:endParaRPr sz="1200">
              <a:solidFill>
                <a:srgbClr val="34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6634050" y="2390850"/>
            <a:ext cx="1702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43541"/>
                </a:solidFill>
                <a:highlight>
                  <a:srgbClr val="FFFFFF"/>
                </a:highlight>
              </a:rPr>
              <a:t>1 Person-Week = 5 hrs.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Model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675" y="304800"/>
            <a:ext cx="699666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Expanded Use Cases/IP</a:t>
            </a:r>
            <a:endParaRPr/>
          </a:p>
        </p:txBody>
      </p:sp>
      <p:sp>
        <p:nvSpPr>
          <p:cNvPr id="167" name="Google Shape;167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6900" y="-6675"/>
            <a:ext cx="8760000" cy="70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Agenda</a:t>
            </a:r>
            <a:endParaRPr sz="3200"/>
          </a:p>
        </p:txBody>
      </p:sp>
      <p:sp>
        <p:nvSpPr>
          <p:cNvPr id="66" name="Google Shape;66;p14"/>
          <p:cNvSpPr txBox="1"/>
          <p:nvPr/>
        </p:nvSpPr>
        <p:spPr>
          <a:xfrm>
            <a:off x="167825" y="599675"/>
            <a:ext cx="8135100" cy="4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Introduction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Project Description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Over All Design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Requirements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Use Case List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High Level Use Cases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Use Case Diagram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Requirements to Use Case Traceability Matrix (RUCTM)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Increment</a:t>
            </a:r>
            <a:r>
              <a:rPr lang="en" sz="1900"/>
              <a:t> Matrix (IM)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Domain Model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Expanded Use Cases/IP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Sequence Diagrams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Design Class Diagram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Code Snippets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Summary</a:t>
            </a: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300" y="0"/>
            <a:ext cx="4957301" cy="495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00" y="439000"/>
            <a:ext cx="2695325" cy="40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025" y="439000"/>
            <a:ext cx="2608700" cy="3953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 txBox="1"/>
          <p:nvPr/>
        </p:nvSpPr>
        <p:spPr>
          <a:xfrm>
            <a:off x="2460900" y="4467300"/>
            <a:ext cx="13746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Fig:1</a:t>
            </a:r>
            <a:endParaRPr/>
          </a:p>
        </p:txBody>
      </p:sp>
      <p:sp>
        <p:nvSpPr>
          <p:cNvPr id="180" name="Google Shape;180;p33"/>
          <p:cNvSpPr txBox="1"/>
          <p:nvPr/>
        </p:nvSpPr>
        <p:spPr>
          <a:xfrm>
            <a:off x="6529125" y="4467300"/>
            <a:ext cx="23832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Fig:2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775" y="324650"/>
            <a:ext cx="2966200" cy="422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475" y="324650"/>
            <a:ext cx="2953275" cy="41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 txBox="1"/>
          <p:nvPr/>
        </p:nvSpPr>
        <p:spPr>
          <a:xfrm>
            <a:off x="2106175" y="4622500"/>
            <a:ext cx="13524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Fig:3</a:t>
            </a:r>
            <a:endParaRPr/>
          </a:p>
        </p:txBody>
      </p:sp>
      <p:sp>
        <p:nvSpPr>
          <p:cNvPr id="188" name="Google Shape;188;p34"/>
          <p:cNvSpPr txBox="1"/>
          <p:nvPr/>
        </p:nvSpPr>
        <p:spPr>
          <a:xfrm>
            <a:off x="6252025" y="4500575"/>
            <a:ext cx="12195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Fig:4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900" y="304800"/>
            <a:ext cx="526344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675" y="291388"/>
            <a:ext cx="2741400" cy="426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925" y="266025"/>
            <a:ext cx="2786525" cy="43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6"/>
          <p:cNvSpPr txBox="1"/>
          <p:nvPr/>
        </p:nvSpPr>
        <p:spPr>
          <a:xfrm>
            <a:off x="2494150" y="4633575"/>
            <a:ext cx="13302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Fig:5</a:t>
            </a:r>
            <a:endParaRPr/>
          </a:p>
        </p:txBody>
      </p:sp>
      <p:sp>
        <p:nvSpPr>
          <p:cNvPr id="201" name="Google Shape;201;p36"/>
          <p:cNvSpPr txBox="1"/>
          <p:nvPr/>
        </p:nvSpPr>
        <p:spPr>
          <a:xfrm>
            <a:off x="6518050" y="4633575"/>
            <a:ext cx="12750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Fig:6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725" y="243475"/>
            <a:ext cx="2784375" cy="435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600" y="243475"/>
            <a:ext cx="2962475" cy="43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7"/>
          <p:cNvSpPr txBox="1"/>
          <p:nvPr/>
        </p:nvSpPr>
        <p:spPr>
          <a:xfrm>
            <a:off x="1950975" y="4655750"/>
            <a:ext cx="1020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Fig:7</a:t>
            </a:r>
            <a:endParaRPr/>
          </a:p>
        </p:txBody>
      </p:sp>
      <p:sp>
        <p:nvSpPr>
          <p:cNvPr id="209" name="Google Shape;209;p37"/>
          <p:cNvSpPr txBox="1"/>
          <p:nvPr/>
        </p:nvSpPr>
        <p:spPr>
          <a:xfrm>
            <a:off x="6229850" y="4600325"/>
            <a:ext cx="1106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Fig:8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600" y="380950"/>
            <a:ext cx="2767000" cy="39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2150" y="380950"/>
            <a:ext cx="2701350" cy="3971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8"/>
          <p:cNvSpPr txBox="1"/>
          <p:nvPr/>
        </p:nvSpPr>
        <p:spPr>
          <a:xfrm>
            <a:off x="2183775" y="4456225"/>
            <a:ext cx="15186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Fig:9</a:t>
            </a:r>
            <a:endParaRPr/>
          </a:p>
        </p:txBody>
      </p:sp>
      <p:sp>
        <p:nvSpPr>
          <p:cNvPr id="217" name="Google Shape;217;p38"/>
          <p:cNvSpPr txBox="1"/>
          <p:nvPr/>
        </p:nvSpPr>
        <p:spPr>
          <a:xfrm>
            <a:off x="6239150" y="4352200"/>
            <a:ext cx="13761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Fig:10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875" y="253625"/>
            <a:ext cx="2889725" cy="42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0350" y="304350"/>
            <a:ext cx="2889725" cy="42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9"/>
          <p:cNvSpPr txBox="1"/>
          <p:nvPr/>
        </p:nvSpPr>
        <p:spPr>
          <a:xfrm>
            <a:off x="2363775" y="4707275"/>
            <a:ext cx="12276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Fig:11</a:t>
            </a:r>
            <a:endParaRPr/>
          </a:p>
        </p:txBody>
      </p:sp>
      <p:sp>
        <p:nvSpPr>
          <p:cNvPr id="225" name="Google Shape;225;p39"/>
          <p:cNvSpPr txBox="1"/>
          <p:nvPr/>
        </p:nvSpPr>
        <p:spPr>
          <a:xfrm>
            <a:off x="6117425" y="4707275"/>
            <a:ext cx="17757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Fig:12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     </a:t>
            </a:r>
            <a:r>
              <a:rPr b="1" lang="en"/>
              <a:t>Sequence Diagrams</a:t>
            </a:r>
            <a:endParaRPr/>
          </a:p>
        </p:txBody>
      </p:sp>
      <p:sp>
        <p:nvSpPr>
          <p:cNvPr id="231" name="Google Shape;231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63500" rtl="0" algn="l">
              <a:lnSpc>
                <a:spcPct val="115000"/>
              </a:lnSpc>
              <a:spcBef>
                <a:spcPts val="1100"/>
              </a:spcBef>
              <a:spcAft>
                <a:spcPts val="20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Sequence Diagram For Register: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550" y="279700"/>
            <a:ext cx="6381950" cy="478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3600"/>
            <a:ext cx="9144000" cy="43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306825" y="209950"/>
            <a:ext cx="234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Introduction</a:t>
            </a:r>
            <a:endParaRPr sz="3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63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Sequence Diagram For Login: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243" name="Google Shape;2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600" y="304800"/>
            <a:ext cx="604477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63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Sequence Diagram For Reset Password: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249" name="Google Shape;2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800" y="338700"/>
            <a:ext cx="59678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6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5750"/>
              <a:t>Design Class Diagram</a:t>
            </a:r>
            <a:endParaRPr sz="575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450" y="228250"/>
            <a:ext cx="687854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</a:t>
            </a:r>
            <a:r>
              <a:rPr lang="en" sz="5750">
                <a:latin typeface="Times New Roman"/>
                <a:ea typeface="Times New Roman"/>
                <a:cs typeface="Times New Roman"/>
                <a:sym typeface="Times New Roman"/>
              </a:rPr>
              <a:t>Code Snippets</a:t>
            </a:r>
            <a:endParaRPr sz="575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1450" y="45300"/>
            <a:ext cx="8839200" cy="4677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9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9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41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/>
          <p:nvPr>
            <p:ph type="ctrTitle"/>
          </p:nvPr>
        </p:nvSpPr>
        <p:spPr>
          <a:xfrm>
            <a:off x="1073700" y="58775"/>
            <a:ext cx="6796800" cy="6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Summary</a:t>
            </a:r>
            <a:endParaRPr sz="3200"/>
          </a:p>
        </p:txBody>
      </p:sp>
      <p:sp>
        <p:nvSpPr>
          <p:cNvPr id="290" name="Google Shape;290;p51"/>
          <p:cNvSpPr txBox="1"/>
          <p:nvPr>
            <p:ph idx="1" type="subTitle"/>
          </p:nvPr>
        </p:nvSpPr>
        <p:spPr>
          <a:xfrm>
            <a:off x="368225" y="1065825"/>
            <a:ext cx="8520600" cy="27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Effortless Book Discovery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Wishlist Management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Local Book Exchanges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Seamless Communication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Postal Service Integration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ctrTitle"/>
          </p:nvPr>
        </p:nvSpPr>
        <p:spPr>
          <a:xfrm>
            <a:off x="85600" y="251550"/>
            <a:ext cx="8520600" cy="85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Project Description</a:t>
            </a:r>
            <a:endParaRPr sz="3200"/>
          </a:p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311700" y="1268025"/>
            <a:ext cx="8520600" cy="3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Users register to establish a personalized reading identity, searching and browsing allows them to locate their next literary adventure.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Messaging facilitates seamless communication and location services make in-person exchanges simple.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Books Rating empowers readers to make informed choices, and safety &amp; privacy features ensure secure interactions.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Wishlist Management guarantees one will never miss a desired read.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 short, "Book Barter" transforms book sharing into a hassle-free, enjoyable experience.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100" y="853875"/>
            <a:ext cx="5757150" cy="36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1924975" y="274400"/>
            <a:ext cx="5458500" cy="1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/>
              <a:t>Over All Design Approach</a:t>
            </a:r>
            <a:endParaRPr sz="3200" u="sn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-36775" y="27525"/>
            <a:ext cx="2999100" cy="5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/>
              <a:t>Requirements</a:t>
            </a:r>
            <a:endParaRPr sz="3200" u="sng"/>
          </a:p>
        </p:txBody>
      </p:sp>
      <p:sp>
        <p:nvSpPr>
          <p:cNvPr id="90" name="Google Shape;90;p18"/>
          <p:cNvSpPr txBox="1"/>
          <p:nvPr/>
        </p:nvSpPr>
        <p:spPr>
          <a:xfrm>
            <a:off x="128050" y="759975"/>
            <a:ext cx="8838300" cy="4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025" y="533150"/>
            <a:ext cx="67492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ctrTitle"/>
          </p:nvPr>
        </p:nvSpPr>
        <p:spPr>
          <a:xfrm>
            <a:off x="-36775" y="27525"/>
            <a:ext cx="8838300" cy="5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    </a:t>
            </a:r>
            <a:r>
              <a:rPr lang="en" sz="3200" u="sng"/>
              <a:t>Requirements</a:t>
            </a:r>
            <a:r>
              <a:rPr lang="en" sz="3200" u="sng"/>
              <a:t>&lt;&lt;Continued&gt;&gt;</a:t>
            </a:r>
            <a:endParaRPr sz="3200" u="sng"/>
          </a:p>
        </p:txBody>
      </p:sp>
      <p:sp>
        <p:nvSpPr>
          <p:cNvPr id="97" name="Google Shape;97;p19"/>
          <p:cNvSpPr txBox="1"/>
          <p:nvPr/>
        </p:nvSpPr>
        <p:spPr>
          <a:xfrm>
            <a:off x="128050" y="759975"/>
            <a:ext cx="8838300" cy="4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225" y="592125"/>
            <a:ext cx="7678350" cy="44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825" y="101825"/>
            <a:ext cx="486265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ctrTitle"/>
          </p:nvPr>
        </p:nvSpPr>
        <p:spPr>
          <a:xfrm>
            <a:off x="1226100" y="0"/>
            <a:ext cx="66591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/>
              <a:t>High level Use Cases</a:t>
            </a:r>
            <a:endParaRPr sz="3200" u="sng"/>
          </a:p>
        </p:txBody>
      </p:sp>
      <p:sp>
        <p:nvSpPr>
          <p:cNvPr id="109" name="Google Shape;109;p21"/>
          <p:cNvSpPr txBox="1"/>
          <p:nvPr/>
        </p:nvSpPr>
        <p:spPr>
          <a:xfrm>
            <a:off x="0" y="356900"/>
            <a:ext cx="9092400" cy="4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UC1: Register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914400" marR="138430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TUCBW user providing registration details (Name, Email, Phone Number, Password) and clicks on Register Button.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TUCEW user being registered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UC2: Login</a:t>
            </a:r>
            <a:endParaRPr b="1"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       </a:t>
            </a:r>
            <a:r>
              <a:rPr lang="en" sz="700">
                <a:solidFill>
                  <a:schemeClr val="dk1"/>
                </a:solidFill>
              </a:rPr>
              <a:t>        </a:t>
            </a:r>
            <a:r>
              <a:rPr lang="en" sz="1000">
                <a:solidFill>
                  <a:schemeClr val="dk1"/>
                </a:solidFill>
              </a:rPr>
              <a:t>TUCBW user enters credentials (email, password) and clicks Login button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                         TUCEW the User gets signed in and the respective screen is displayed (Wishlist selection or Home Screen)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UC3: Update Profile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-2794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lang="en" sz="1000">
                <a:solidFill>
                  <a:schemeClr val="dk1"/>
                </a:solidFill>
              </a:rPr>
              <a:t>TUCBW users update their profile information and reading preferences (Wishlist)</a:t>
            </a:r>
            <a:endParaRPr sz="1000">
              <a:solidFill>
                <a:schemeClr val="dk1"/>
              </a:solidFill>
            </a:endParaRPr>
          </a:p>
          <a:p>
            <a:pPr indent="-279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TUCEW user profile &amp; wishlist have been updated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UC4: Book Search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TUCBW enabling users to search for specific book titles, authors, or genres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TUCEW list of books that match with the search keyword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UC5: Post Book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TUCBW book lender fills out book name, book author, description, genre and rating along with the book cover picture and submits it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TUCEW book details will be made public along with the ratings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